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3" r:id="rId5"/>
  </p:sldMasterIdLst>
  <p:notesMasterIdLst>
    <p:notesMasterId r:id="rId8"/>
  </p:notesMasterIdLst>
  <p:sldIdLst>
    <p:sldId id="273" r:id="rId6"/>
    <p:sldId id="397" r:id="rId7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Temme" initials="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175E"/>
    <a:srgbClr val="F5F5F5"/>
    <a:srgbClr val="FAFAFA"/>
    <a:srgbClr val="FF1C72"/>
    <a:srgbClr val="D72A7D"/>
    <a:srgbClr val="4598DB"/>
    <a:srgbClr val="243238"/>
    <a:srgbClr val="32434A"/>
    <a:srgbClr val="425761"/>
    <a:srgbClr val="008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FEED53-A28C-41DE-9A26-F581AB55E190}" v="16" dt="2020-07-15T17:56:13.102"/>
    <p1510:client id="{D479AAE6-188A-43D9-A17B-DC51CBA1B284}" v="1" dt="2020-07-22T18:43:03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59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8562C-9F66-4847-B6FF-E0B911C2A6A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31E18-E495-F549-9259-4313DE2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9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31E18-E495-F549-9259-4313DE241B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31E18-E495-F549-9259-4313DE241B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tch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960" y="2085292"/>
            <a:ext cx="6496728" cy="3829049"/>
          </a:xfrm>
          <a:prstGeom prst="rect">
            <a:avLst/>
          </a:prstGeom>
        </p:spPr>
        <p:txBody>
          <a:bodyPr anchor="b"/>
          <a:lstStyle>
            <a:lvl1pPr>
              <a:defRPr sz="3375" baseline="0"/>
            </a:lvl1pPr>
          </a:lstStyle>
          <a:p>
            <a:r>
              <a:rPr lang="en-US"/>
              <a:t>DUMP YOUR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6960" y="5920066"/>
            <a:ext cx="6496728" cy="1356405"/>
          </a:xfrm>
        </p:spPr>
        <p:txBody>
          <a:bodyPr>
            <a:normAutofit/>
          </a:bodyPr>
          <a:lstStyle>
            <a:lvl1pPr marL="0" indent="0">
              <a:buNone/>
              <a:defRPr sz="1350" b="0" i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834417" y="466929"/>
            <a:ext cx="809923" cy="833967"/>
          </a:xfrm>
        </p:spPr>
        <p:txBody>
          <a:bodyPr>
            <a:no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75"/>
            </a:lvl1pPr>
          </a:lstStyle>
          <a:p>
            <a:r>
              <a:rPr lang="en-US">
                <a:solidFill>
                  <a:schemeClr val="bg1"/>
                </a:solidFill>
              </a:rPr>
              <a:t>Click to add Client Logo ONLY on the title &amp; Thank you page</a:t>
            </a:r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875" y="8399834"/>
            <a:ext cx="932813" cy="3368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0020" y="457201"/>
            <a:ext cx="6493668" cy="304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DUMP YOUR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0020" y="1456269"/>
            <a:ext cx="3236119" cy="5808135"/>
          </a:xfrm>
        </p:spPr>
        <p:txBody>
          <a:bodyPr/>
          <a:lstStyle>
            <a:lvl1pPr>
              <a:defRPr baseline="0"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 baseline="0"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Place your screenshot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66505" y="1456264"/>
            <a:ext cx="3177183" cy="5808136"/>
          </a:xfrm>
        </p:spPr>
        <p:txBody>
          <a:bodyPr/>
          <a:lstStyle/>
          <a:p>
            <a:pPr lvl="0"/>
            <a:r>
              <a:rPr lang="en-US"/>
              <a:t>Content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 Be creative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156774" y="2032279"/>
            <a:ext cx="6486914" cy="3875616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75" b="1" i="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rPr>
              <a:t>THANK YOU.</a:t>
            </a:r>
          </a:p>
        </p:txBody>
      </p:sp>
      <p:sp>
        <p:nvSpPr>
          <p:cNvPr id="3" name="Text Placeholder 2"/>
          <p:cNvSpPr txBox="1">
            <a:spLocks/>
          </p:cNvSpPr>
          <p:nvPr userDrawn="1"/>
        </p:nvSpPr>
        <p:spPr>
          <a:xfrm>
            <a:off x="156775" y="6259541"/>
            <a:ext cx="6486912" cy="440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13">
                <a:solidFill>
                  <a:schemeClr val="bg1"/>
                </a:solidFill>
              </a:rPr>
              <a:t>Visit us</a:t>
            </a:r>
            <a:r>
              <a:rPr lang="en-US" sz="1013"/>
              <a:t> www.switchautomation.com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>
          <a:xfrm>
            <a:off x="156775" y="6580743"/>
            <a:ext cx="6486912" cy="3984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13">
                <a:solidFill>
                  <a:schemeClr val="bg1"/>
                </a:solidFill>
              </a:rPr>
              <a:t>Email us </a:t>
            </a:r>
            <a:r>
              <a:rPr lang="en-US" sz="1013"/>
              <a:t>contact@switchautomation.com</a:t>
            </a:r>
          </a:p>
        </p:txBody>
      </p:sp>
      <p:sp>
        <p:nvSpPr>
          <p:cNvPr id="5" name="Text Placeholder 2"/>
          <p:cNvSpPr txBox="1">
            <a:spLocks/>
          </p:cNvSpPr>
          <p:nvPr userDrawn="1"/>
        </p:nvSpPr>
        <p:spPr>
          <a:xfrm>
            <a:off x="156776" y="6927801"/>
            <a:ext cx="6486913" cy="336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13">
                <a:solidFill>
                  <a:schemeClr val="bg1"/>
                </a:solidFill>
              </a:rPr>
              <a:t>Or find us </a:t>
            </a:r>
            <a:r>
              <a:rPr lang="en-US" sz="1013"/>
              <a:t>on Twitter @SwitchHQ</a:t>
            </a:r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778402" y="491070"/>
            <a:ext cx="809923" cy="833967"/>
          </a:xfrm>
        </p:spPr>
        <p:txBody>
          <a:bodyPr>
            <a:no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75"/>
            </a:lvl1pPr>
          </a:lstStyle>
          <a:p>
            <a:r>
              <a:rPr lang="en-US">
                <a:solidFill>
                  <a:schemeClr val="bg1"/>
                </a:solidFill>
              </a:rPr>
              <a:t>Click to add Client Logo ONLY on the title &amp; Thank you page</a:t>
            </a:r>
          </a:p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3CC51F-ED9D-4B2E-99D9-009159560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875" y="8399834"/>
            <a:ext cx="932813" cy="3368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tch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960" y="2067622"/>
            <a:ext cx="6496728" cy="3829049"/>
          </a:xfrm>
        </p:spPr>
        <p:txBody>
          <a:bodyPr anchor="b"/>
          <a:lstStyle>
            <a:lvl1pPr>
              <a:defRPr sz="3375" baseline="0"/>
            </a:lvl1pPr>
          </a:lstStyle>
          <a:p>
            <a:r>
              <a:rPr lang="en-US"/>
              <a:t>DUMP YOUR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776" y="5909035"/>
            <a:ext cx="6486912" cy="1355365"/>
          </a:xfrm>
        </p:spPr>
        <p:txBody>
          <a:bodyPr>
            <a:normAutofit/>
          </a:bodyPr>
          <a:lstStyle>
            <a:lvl1pPr marL="0" indent="0">
              <a:buNone/>
              <a:defRPr sz="1350" b="1" i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5778402" y="474594"/>
            <a:ext cx="865286" cy="833967"/>
          </a:xfrm>
        </p:spPr>
        <p:txBody>
          <a:bodyPr>
            <a:noAutofit/>
          </a:bodyPr>
          <a:lstStyle>
            <a:lvl1pPr>
              <a:defRPr sz="675" b="1" i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Client Logo ONLY on the title &amp; Thank you page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tc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50020" y="1557867"/>
            <a:ext cx="1579390" cy="57065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1845185" y="1557867"/>
            <a:ext cx="1520454" cy="57065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6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3473961" y="1557867"/>
            <a:ext cx="1520454" cy="57065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5088409" y="1557867"/>
            <a:ext cx="1555279" cy="57065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57017" y="457201"/>
            <a:ext cx="6486671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witc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50019" y="1557867"/>
            <a:ext cx="2103289" cy="57065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2345209" y="1557867"/>
            <a:ext cx="2103289" cy="57065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6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4540399" y="1557867"/>
            <a:ext cx="2103289" cy="57065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54511" y="457200"/>
            <a:ext cx="648917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witc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54511" y="457200"/>
            <a:ext cx="6489177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784696" y="1540933"/>
            <a:ext cx="1547745" cy="572061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465758" y="1558879"/>
            <a:ext cx="1547745" cy="570266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5095943" y="1558879"/>
            <a:ext cx="1547745" cy="570266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54511" y="1544291"/>
            <a:ext cx="1547745" cy="572061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witc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54511" y="457200"/>
            <a:ext cx="6489177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54512" y="1540933"/>
            <a:ext cx="2129703" cy="5723467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334248" y="1540933"/>
            <a:ext cx="2129703" cy="5723467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13985" y="1540933"/>
            <a:ext cx="2129703" cy="5723467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witch 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019" y="2459567"/>
            <a:ext cx="6493669" cy="2161117"/>
          </a:xfrm>
        </p:spPr>
        <p:txBody>
          <a:bodyPr anchor="b"/>
          <a:lstStyle>
            <a:lvl1pPr algn="ctr">
              <a:defRPr sz="3375" baseline="0"/>
            </a:lvl1pPr>
          </a:lstStyle>
          <a:p>
            <a:r>
              <a:rPr lang="en-US"/>
              <a:t>ANALOG AND DISCONNECTED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019" y="4859870"/>
            <a:ext cx="6493669" cy="2150532"/>
          </a:xfrm>
        </p:spPr>
        <p:txBody>
          <a:bodyPr/>
          <a:lstStyle>
            <a:lvl1pPr marL="0" indent="0" algn="ctr">
              <a:buNone/>
              <a:defRPr sz="1350" b="0" i="0" baseline="0">
                <a:latin typeface="Roboto" charset="0"/>
                <a:ea typeface="Roboto" charset="0"/>
                <a:cs typeface="Roboto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RETAIL STORE FLEET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witc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54511" y="1066800"/>
            <a:ext cx="6489177" cy="6197600"/>
          </a:xfrm>
        </p:spPr>
        <p:txBody>
          <a:bodyPr>
            <a:normAutofit/>
          </a:bodyPr>
          <a:lstStyle>
            <a:lvl1pPr>
              <a:defRPr sz="1125" b="0" i="0">
                <a:latin typeface="Roboto" charset="0"/>
                <a:ea typeface="Roboto" charset="0"/>
                <a:cs typeface="Roboto" charset="0"/>
              </a:defRPr>
            </a:lvl1pPr>
            <a:lvl5pPr>
              <a:defRPr sz="1125" b="0" i="0"/>
            </a:lvl5pPr>
          </a:lstStyle>
          <a:p>
            <a:r>
              <a:rPr lang="en-US"/>
              <a:t>Content here</a:t>
            </a:r>
            <a:endParaRPr lang="en-US" b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54511" y="477077"/>
            <a:ext cx="6489177" cy="28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witc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50020" y="1557867"/>
            <a:ext cx="1579390" cy="570653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1845185" y="1557867"/>
            <a:ext cx="1520454" cy="57065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3473961" y="1557867"/>
            <a:ext cx="1520454" cy="570653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5088409" y="1557867"/>
            <a:ext cx="1555279" cy="570653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54511" y="457200"/>
            <a:ext cx="6489177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DUMP YOUR TITLE HERE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witch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54511" y="477077"/>
            <a:ext cx="6489177" cy="28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0019" y="457201"/>
            <a:ext cx="6493669" cy="304800"/>
          </a:xfrm>
        </p:spPr>
        <p:txBody>
          <a:bodyPr/>
          <a:lstStyle/>
          <a:p>
            <a:r>
              <a:rPr lang="en-US"/>
              <a:t>DUMP YOUR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0020" y="1388533"/>
            <a:ext cx="3236119" cy="5875867"/>
          </a:xfrm>
        </p:spPr>
        <p:txBody>
          <a:bodyPr/>
          <a:lstStyle>
            <a:lvl1pPr>
              <a:defRPr baseline="0">
                <a:latin typeface="Roboto" charset="0"/>
                <a:ea typeface="Roboto" charset="0"/>
                <a:cs typeface="Roboto" charset="0"/>
              </a:defRPr>
            </a:lvl1pPr>
            <a:lvl2pPr>
              <a:defRPr sz="900">
                <a:latin typeface="Roboto" charset="0"/>
                <a:ea typeface="Roboto" charset="0"/>
                <a:cs typeface="Roboto" charset="0"/>
              </a:defRPr>
            </a:lvl2pPr>
            <a:lvl3pPr>
              <a:defRPr sz="900" baseline="0"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Place your screenshot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59051" y="1388454"/>
            <a:ext cx="3184637" cy="5876316"/>
          </a:xfrm>
        </p:spPr>
        <p:txBody>
          <a:bodyPr/>
          <a:lstStyle/>
          <a:p>
            <a:pPr lvl="0"/>
            <a:r>
              <a:rPr lang="en-US"/>
              <a:t>Content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 Be creative!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tch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150020" y="2279651"/>
            <a:ext cx="6393579" cy="3875616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75" b="1" i="0">
                <a:latin typeface="Roboto Bold Condensed" charset="0"/>
                <a:ea typeface="Roboto Bold Condensed" charset="0"/>
                <a:cs typeface="Roboto Bold Condensed" charset="0"/>
              </a:rPr>
              <a:t>THANK YOU.</a:t>
            </a:r>
          </a:p>
        </p:txBody>
      </p:sp>
      <p:sp>
        <p:nvSpPr>
          <p:cNvPr id="3" name="Text Placeholder 2"/>
          <p:cNvSpPr txBox="1">
            <a:spLocks/>
          </p:cNvSpPr>
          <p:nvPr userDrawn="1"/>
        </p:nvSpPr>
        <p:spPr>
          <a:xfrm>
            <a:off x="164230" y="6259541"/>
            <a:ext cx="6479458" cy="440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13">
                <a:solidFill>
                  <a:schemeClr val="tx1"/>
                </a:solidFill>
              </a:rPr>
              <a:t>Visit us </a:t>
            </a:r>
            <a:r>
              <a:rPr lang="en-US" sz="1013"/>
              <a:t>www.switchautomation.com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>
          <a:xfrm>
            <a:off x="164230" y="6580743"/>
            <a:ext cx="6479458" cy="3984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13">
                <a:solidFill>
                  <a:schemeClr val="tx1"/>
                </a:solidFill>
              </a:rPr>
              <a:t>Email us </a:t>
            </a:r>
            <a:r>
              <a:rPr lang="en-US" sz="1013"/>
              <a:t>contact@switchautomation.com</a:t>
            </a:r>
          </a:p>
        </p:txBody>
      </p:sp>
      <p:sp>
        <p:nvSpPr>
          <p:cNvPr id="5" name="Text Placeholder 2"/>
          <p:cNvSpPr txBox="1">
            <a:spLocks/>
          </p:cNvSpPr>
          <p:nvPr userDrawn="1"/>
        </p:nvSpPr>
        <p:spPr>
          <a:xfrm>
            <a:off x="150020" y="6927801"/>
            <a:ext cx="6493668" cy="336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13">
                <a:solidFill>
                  <a:schemeClr val="tx1"/>
                </a:solidFill>
              </a:rPr>
              <a:t>Find us on Twitter </a:t>
            </a:r>
            <a:r>
              <a:rPr lang="en-US" sz="1013"/>
              <a:t>@SwitchHQ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5778402" y="457204"/>
            <a:ext cx="865286" cy="867833"/>
          </a:xfrm>
        </p:spPr>
        <p:txBody>
          <a:bodyPr>
            <a:noAutofit/>
          </a:bodyPr>
          <a:lstStyle>
            <a:lvl1pPr>
              <a:defRPr sz="675" b="1" i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Client Logo ONLY on the title &amp; Thank you page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witc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54511" y="1507067"/>
            <a:ext cx="2068398" cy="577279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2404145" y="1507067"/>
            <a:ext cx="2013954" cy="577279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4599334" y="1507067"/>
            <a:ext cx="2044354" cy="577279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54511" y="457200"/>
            <a:ext cx="6489177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DUMP YOUR TITLE HERE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witc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54511" y="457200"/>
            <a:ext cx="6489177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DUMP YOUR 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50020" y="1557867"/>
            <a:ext cx="1586806" cy="570368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835264" y="1557867"/>
            <a:ext cx="1527870" cy="570368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454119" y="1557867"/>
            <a:ext cx="1527870" cy="570368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060454" y="1557867"/>
            <a:ext cx="1583234" cy="5703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witc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54511" y="457200"/>
            <a:ext cx="6489177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DUMP YOUR 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50020" y="1557867"/>
            <a:ext cx="2078831" cy="5706533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388692" y="1557867"/>
            <a:ext cx="2019895" cy="570653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68428" y="1557867"/>
            <a:ext cx="2075260" cy="570653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tc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019" y="2459567"/>
            <a:ext cx="6493669" cy="2161117"/>
          </a:xfrm>
          <a:prstGeom prst="rect">
            <a:avLst/>
          </a:prstGeom>
        </p:spPr>
        <p:txBody>
          <a:bodyPr anchor="b"/>
          <a:lstStyle>
            <a:lvl1pPr algn="ctr">
              <a:defRPr sz="3375" baseline="0"/>
            </a:lvl1pPr>
          </a:lstStyle>
          <a:p>
            <a:r>
              <a:rPr lang="en-US"/>
              <a:t>DUMP YOUR TITLE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witch 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019" y="2459567"/>
            <a:ext cx="6493669" cy="2161117"/>
          </a:xfrm>
          <a:prstGeom prst="rect">
            <a:avLst/>
          </a:prstGeom>
        </p:spPr>
        <p:txBody>
          <a:bodyPr anchor="b"/>
          <a:lstStyle>
            <a:lvl1pPr algn="ctr">
              <a:defRPr sz="3375" baseline="0"/>
            </a:lvl1pPr>
          </a:lstStyle>
          <a:p>
            <a:r>
              <a:rPr lang="en-US"/>
              <a:t>DUMP YOUR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019" y="4859870"/>
            <a:ext cx="6493669" cy="2150532"/>
          </a:xfrm>
        </p:spPr>
        <p:txBody>
          <a:bodyPr/>
          <a:lstStyle>
            <a:lvl1pPr marL="0" indent="0" algn="ctr">
              <a:buNone/>
              <a:defRPr sz="1350" b="0" i="0" baseline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Subtitle or definition here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witc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0020" y="486835"/>
            <a:ext cx="6493668" cy="27516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DUMP YOUR TITLE HERE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50020" y="1066800"/>
            <a:ext cx="6493668" cy="6197600"/>
          </a:xfrm>
        </p:spPr>
        <p:txBody>
          <a:bodyPr>
            <a:normAutofit/>
          </a:bodyPr>
          <a:lstStyle>
            <a:lvl1pPr>
              <a:defRPr sz="1125" b="0" i="0">
                <a:latin typeface="Roboto" charset="0"/>
                <a:ea typeface="Roboto" charset="0"/>
                <a:cs typeface="Roboto" charset="0"/>
              </a:defRPr>
            </a:lvl1pPr>
            <a:lvl5pPr>
              <a:defRPr sz="1125" b="0" i="0"/>
            </a:lvl5pPr>
          </a:lstStyle>
          <a:p>
            <a:r>
              <a:rPr lang="en-US"/>
              <a:t>Content</a:t>
            </a:r>
            <a:endParaRPr lang="en-US" b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witch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0020" y="457201"/>
            <a:ext cx="6493669" cy="3048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DUMP YOUR TITLE 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020" y="2457298"/>
            <a:ext cx="6493668" cy="4807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Content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06862" y="8455755"/>
            <a:ext cx="1548822" cy="170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506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Switch Automation 2019 © All Rights Reserved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54511" y="457201"/>
            <a:ext cx="6489176" cy="302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DUMP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209359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1125" b="1" i="0" kern="1200">
          <a:solidFill>
            <a:schemeClr val="bg1"/>
          </a:solidFill>
          <a:latin typeface="Roboto Bold Condensed" charset="0"/>
          <a:ea typeface="Roboto Bold Condensed" charset="0"/>
          <a:cs typeface="Roboto Bold Condensed" charset="0"/>
        </a:defRPr>
      </a:lvl1pPr>
    </p:titleStyle>
    <p:bodyStyle>
      <a:lvl1pPr marL="0" indent="0" algn="l" defTabSz="514350" rtl="0" eaLnBrk="1" latinLnBrk="0" hangingPunct="1">
        <a:lnSpc>
          <a:spcPct val="90000"/>
        </a:lnSpc>
        <a:spcBef>
          <a:spcPts val="563"/>
        </a:spcBef>
        <a:buFont typeface="Arial"/>
        <a:buNone/>
        <a:defRPr sz="1125" b="0" i="0" kern="1200">
          <a:solidFill>
            <a:schemeClr val="bg1"/>
          </a:solidFill>
          <a:latin typeface="Roboto" charset="0"/>
          <a:ea typeface="Roboto" charset="0"/>
          <a:cs typeface="Roboto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35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Courier New" charset="0"/>
        <a:buChar char="o"/>
        <a:defRPr sz="1125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95" userDrawn="1">
          <p15:clr>
            <a:srgbClr val="F26B43"/>
          </p15:clr>
        </p15:guide>
        <p15:guide id="4" pos="4185" userDrawn="1">
          <p15:clr>
            <a:srgbClr val="F26B43"/>
          </p15:clr>
        </p15:guide>
        <p15:guide id="5" orient="horz" pos="288" userDrawn="1">
          <p15:clr>
            <a:srgbClr val="F26B43"/>
          </p15:clr>
        </p15:guide>
        <p15:guide id="6" orient="horz" pos="672" userDrawn="1">
          <p15:clr>
            <a:srgbClr val="F26B43"/>
          </p15:clr>
        </p15:guide>
        <p15:guide id="8" orient="horz" pos="5601" userDrawn="1">
          <p15:clr>
            <a:srgbClr val="F26B43"/>
          </p15:clr>
        </p15:guide>
        <p15:guide id="9" orient="horz" pos="4576" userDrawn="1">
          <p15:clr>
            <a:srgbClr val="F26B43"/>
          </p15:clr>
        </p15:guide>
        <p15:guide id="11" orient="horz" pos="2624" userDrawn="1">
          <p15:clr>
            <a:srgbClr val="F26B43"/>
          </p15:clr>
        </p15:guide>
        <p15:guide id="13" orient="horz" pos="480" userDrawn="1">
          <p15:clr>
            <a:srgbClr val="F26B43"/>
          </p15:clr>
        </p15:guide>
        <p15:guide id="14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019" y="457201"/>
            <a:ext cx="6493669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DUMP YOUR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019" y="1066805"/>
            <a:ext cx="6493669" cy="619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Content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06862" y="8872612"/>
            <a:ext cx="1548822" cy="170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506" b="0" i="0" u="none" strike="noStrike" kern="1200" baseline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Switch Automation 2019 ©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0229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1125" b="1" i="0" kern="1200" baseline="0">
          <a:solidFill>
            <a:schemeClr val="tx1"/>
          </a:solidFill>
          <a:latin typeface="Roboto Bold Condensed" charset="0"/>
          <a:ea typeface="Roboto Bold Condensed" charset="0"/>
          <a:cs typeface="Roboto Bold Condensed" charset="0"/>
        </a:defRPr>
      </a:lvl1pPr>
    </p:titleStyle>
    <p:bodyStyle>
      <a:lvl1pPr marL="0" indent="0" algn="l" defTabSz="514350" rtl="0" eaLnBrk="1" latinLnBrk="0" hangingPunct="1">
        <a:lnSpc>
          <a:spcPct val="90000"/>
        </a:lnSpc>
        <a:spcBef>
          <a:spcPts val="563"/>
        </a:spcBef>
        <a:buFont typeface="Arial"/>
        <a:buNone/>
        <a:defRPr sz="1125" b="0" i="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35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Courier New" charset="0"/>
        <a:buChar char="o"/>
        <a:defRPr sz="1125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95" userDrawn="1">
          <p15:clr>
            <a:srgbClr val="F26B43"/>
          </p15:clr>
        </p15:guide>
        <p15:guide id="4" pos="4185" userDrawn="1">
          <p15:clr>
            <a:srgbClr val="F26B43"/>
          </p15:clr>
        </p15:guide>
        <p15:guide id="5" orient="horz" pos="288" userDrawn="1">
          <p15:clr>
            <a:srgbClr val="F26B43"/>
          </p15:clr>
        </p15:guide>
        <p15:guide id="8" orient="horz" pos="5601" userDrawn="1">
          <p15:clr>
            <a:srgbClr val="F26B43"/>
          </p15:clr>
        </p15:guide>
        <p15:guide id="9" orient="horz" pos="4576" userDrawn="1">
          <p15:clr>
            <a:srgbClr val="F26B43"/>
          </p15:clr>
        </p15:guide>
        <p15:guide id="11" orient="horz" pos="2624" userDrawn="1">
          <p15:clr>
            <a:srgbClr val="F26B43"/>
          </p15:clr>
        </p15:guide>
        <p15:guide id="13" orient="horz" pos="480" userDrawn="1">
          <p15:clr>
            <a:srgbClr val="F26B43"/>
          </p15:clr>
        </p15:guide>
        <p15:guide id="14" orient="horz" pos="672" userDrawn="1">
          <p15:clr>
            <a:srgbClr val="F26B43"/>
          </p15:clr>
        </p15:guide>
        <p15:guide id="15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mailto:services@switchautomation.com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5079161"/>
            <a:ext cx="6858000" cy="40648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51352"/>
            <a:ext cx="6858000" cy="134569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593162" y="1082633"/>
            <a:ext cx="5671675" cy="1437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1100" b="0">
                <a:solidFill>
                  <a:schemeClr val="tx1"/>
                </a:solidFill>
                <a:latin typeface="+mj-lt"/>
              </a:rPr>
              <a:t>The Switch Platform is a next-generation facilities management tool designed to </a:t>
            </a:r>
            <a:r>
              <a:rPr lang="en-US" sz="1100">
                <a:solidFill>
                  <a:schemeClr val="tx1"/>
                </a:solidFill>
                <a:latin typeface="+mj-lt"/>
              </a:rPr>
              <a:t>help your team save time and money. </a:t>
            </a:r>
            <a:r>
              <a:rPr lang="en-US" sz="1100" b="0">
                <a:solidFill>
                  <a:schemeClr val="tx1"/>
                </a:solidFill>
                <a:latin typeface="+mj-lt"/>
              </a:rPr>
              <a:t>Switch Automation is working with </a:t>
            </a:r>
            <a:r>
              <a:rPr lang="en-US" sz="1100" b="0">
                <a:solidFill>
                  <a:srgbClr val="D7175E"/>
                </a:solidFill>
                <a:latin typeface="+mj-lt"/>
              </a:rPr>
              <a:t>Walmart</a:t>
            </a:r>
            <a:r>
              <a:rPr lang="en-US" sz="1100" b="0">
                <a:solidFill>
                  <a:schemeClr val="tx1"/>
                </a:solidFill>
                <a:latin typeface="+mj-lt"/>
              </a:rPr>
              <a:t> to enhance existing building operations by connecting systems and data to provide </a:t>
            </a:r>
            <a:r>
              <a:rPr lang="en-US" sz="1100">
                <a:solidFill>
                  <a:schemeClr val="tx1"/>
                </a:solidFill>
                <a:latin typeface="+mj-lt"/>
              </a:rPr>
              <a:t>real-time visibility into your building performance </a:t>
            </a:r>
            <a:r>
              <a:rPr lang="en-US" sz="1100" b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1100">
                <a:solidFill>
                  <a:schemeClr val="tx1"/>
                </a:solidFill>
                <a:latin typeface="+mj-lt"/>
              </a:rPr>
              <a:t>implement data-driven optimization strategies</a:t>
            </a:r>
            <a:r>
              <a:rPr lang="en-US" sz="1100" b="0">
                <a:solidFill>
                  <a:schemeClr val="tx1"/>
                </a:solidFill>
                <a:latin typeface="+mj-lt"/>
              </a:rPr>
              <a:t>.</a:t>
            </a:r>
            <a:endParaRPr lang="en-GB" sz="1100" b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0838" y="209397"/>
            <a:ext cx="3793162" cy="6937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AU" b="0">
                <a:solidFill>
                  <a:schemeClr val="tx1"/>
                </a:solidFill>
                <a:latin typeface="+mj-lt"/>
              </a:rPr>
              <a:t>Project Overview: </a:t>
            </a:r>
            <a:r>
              <a:rPr lang="en-AU" b="0" err="1">
                <a:solidFill>
                  <a:srgbClr val="D7175E"/>
                </a:solidFill>
                <a:latin typeface="+mj-lt"/>
              </a:rPr>
              <a:t>XXCompanyName</a:t>
            </a:r>
            <a:r>
              <a:rPr lang="en-AU" b="0">
                <a:solidFill>
                  <a:schemeClr val="tx1"/>
                </a:solidFill>
                <a:latin typeface="+mj-lt"/>
              </a:rPr>
              <a:t> &amp; Switch Automation                                                                                                                                                        </a:t>
            </a:r>
            <a:endParaRPr lang="en-GB" b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8692" y="3237788"/>
            <a:ext cx="2382327" cy="18413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AU" sz="900">
                <a:solidFill>
                  <a:schemeClr val="tx1"/>
                </a:solidFill>
                <a:latin typeface="+mn-lt"/>
              </a:rPr>
              <a:t>Identify</a:t>
            </a:r>
            <a:r>
              <a:rPr lang="en-AU" sz="900" b="0">
                <a:solidFill>
                  <a:schemeClr val="tx1"/>
                </a:solidFill>
                <a:latin typeface="+mn-lt"/>
              </a:rPr>
              <a:t> critical and emerging building issues right away</a:t>
            </a:r>
          </a:p>
          <a:p>
            <a:pPr>
              <a:lnSpc>
                <a:spcPct val="100000"/>
              </a:lnSpc>
            </a:pPr>
            <a:endParaRPr lang="en-AU" sz="90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AU" sz="900">
                <a:solidFill>
                  <a:schemeClr val="tx1"/>
                </a:solidFill>
                <a:latin typeface="+mn-lt"/>
              </a:rPr>
              <a:t>Make confident decisions </a:t>
            </a:r>
            <a:r>
              <a:rPr lang="en-AU" sz="900" b="0">
                <a:solidFill>
                  <a:schemeClr val="tx1"/>
                </a:solidFill>
                <a:latin typeface="+mn-lt"/>
              </a:rPr>
              <a:t>based on accurate, current information</a:t>
            </a:r>
          </a:p>
          <a:p>
            <a:pPr>
              <a:lnSpc>
                <a:spcPct val="100000"/>
              </a:lnSpc>
            </a:pPr>
            <a:endParaRPr lang="en-AU" sz="90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AU" sz="900">
                <a:solidFill>
                  <a:schemeClr val="tx1"/>
                </a:solidFill>
                <a:latin typeface="+mn-lt"/>
              </a:rPr>
              <a:t>Prioritize </a:t>
            </a:r>
            <a:r>
              <a:rPr lang="en-AU" sz="900" b="0">
                <a:solidFill>
                  <a:schemeClr val="tx1"/>
                </a:solidFill>
                <a:latin typeface="+mn-lt"/>
              </a:rPr>
              <a:t>action items and focus resources where they’re needed most</a:t>
            </a:r>
          </a:p>
          <a:p>
            <a:pPr lvl="0">
              <a:lnSpc>
                <a:spcPct val="100000"/>
              </a:lnSpc>
            </a:pPr>
            <a:endParaRPr lang="en-AU" sz="900" b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AU" sz="900" b="0">
                <a:solidFill>
                  <a:schemeClr val="tx1"/>
                </a:solidFill>
                <a:latin typeface="+mn-lt"/>
              </a:rPr>
              <a:t>Proactively </a:t>
            </a:r>
            <a:r>
              <a:rPr lang="en-AU" sz="900">
                <a:solidFill>
                  <a:schemeClr val="tx1"/>
                </a:solidFill>
                <a:latin typeface="+mn-lt"/>
              </a:rPr>
              <a:t>maintain</a:t>
            </a:r>
            <a:r>
              <a:rPr lang="en-AU" sz="900" b="0">
                <a:solidFill>
                  <a:schemeClr val="tx1"/>
                </a:solidFill>
                <a:latin typeface="+mn-lt"/>
              </a:rPr>
              <a:t> systems and equipment </a:t>
            </a:r>
          </a:p>
          <a:p>
            <a:pPr lvl="0">
              <a:lnSpc>
                <a:spcPct val="100000"/>
              </a:lnSpc>
            </a:pPr>
            <a:endParaRPr lang="en-AU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70838" y="2463525"/>
            <a:ext cx="5671675" cy="6937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AU" sz="1800" b="0">
                <a:solidFill>
                  <a:schemeClr val="tx1"/>
                </a:solidFill>
                <a:latin typeface="+mj-lt"/>
              </a:rPr>
              <a:t>Key benefits</a:t>
            </a:r>
          </a:p>
          <a:p>
            <a:pPr>
              <a:lnSpc>
                <a:spcPct val="100000"/>
              </a:lnSpc>
            </a:pP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As you work with the </a:t>
            </a:r>
            <a:r>
              <a:rPr lang="en-AU" sz="1100">
                <a:solidFill>
                  <a:schemeClr val="bg1">
                    <a:lumMod val="65000"/>
                  </a:schemeClr>
                </a:solidFill>
                <a:latin typeface="+mj-lt"/>
              </a:rPr>
              <a:t>Switch team </a:t>
            </a: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and </a:t>
            </a:r>
            <a:r>
              <a:rPr lang="en-AU" sz="1100">
                <a:solidFill>
                  <a:schemeClr val="bg1">
                    <a:lumMod val="65000"/>
                  </a:schemeClr>
                </a:solidFill>
                <a:latin typeface="+mj-lt"/>
              </a:rPr>
              <a:t>Platform</a:t>
            </a: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, you’ll easily be able to</a:t>
            </a:r>
            <a:r>
              <a:rPr lang="en-AU" sz="1100">
                <a:solidFill>
                  <a:schemeClr val="bg1">
                    <a:lumMod val="65000"/>
                  </a:schemeClr>
                </a:solidFill>
                <a:latin typeface="+mj-lt"/>
              </a:rPr>
              <a:t>:</a:t>
            </a:r>
            <a:endParaRPr lang="en-GB" sz="110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endParaRPr lang="en-GB" sz="2025" b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69097" y="3237788"/>
            <a:ext cx="2158076" cy="2088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AU" sz="900">
                <a:solidFill>
                  <a:schemeClr val="tx1"/>
                </a:solidFill>
                <a:latin typeface="+mn-lt"/>
              </a:rPr>
              <a:t>Ensure</a:t>
            </a:r>
            <a:r>
              <a:rPr lang="en-AU" sz="900" b="0">
                <a:solidFill>
                  <a:schemeClr val="tx1"/>
                </a:solidFill>
                <a:latin typeface="+mn-lt"/>
              </a:rPr>
              <a:t> vendors meet your standards for quality and performance</a:t>
            </a:r>
          </a:p>
          <a:p>
            <a:pPr>
              <a:lnSpc>
                <a:spcPct val="100000"/>
              </a:lnSpc>
            </a:pPr>
            <a:endParaRPr lang="en-GB" sz="900" b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AU" sz="900">
                <a:solidFill>
                  <a:schemeClr val="tx1"/>
                </a:solidFill>
                <a:latin typeface="+mn-lt"/>
              </a:rPr>
              <a:t>Improve</a:t>
            </a:r>
            <a:r>
              <a:rPr lang="en-AU" sz="900" b="0">
                <a:solidFill>
                  <a:schemeClr val="tx1"/>
                </a:solidFill>
                <a:latin typeface="+mn-lt"/>
              </a:rPr>
              <a:t> tenant comfort and reduce service calls</a:t>
            </a:r>
          </a:p>
          <a:p>
            <a:pPr>
              <a:lnSpc>
                <a:spcPct val="100000"/>
              </a:lnSpc>
            </a:pPr>
            <a:endParaRPr lang="en-GB" sz="900" b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AU" sz="900">
                <a:solidFill>
                  <a:schemeClr val="tx1"/>
                </a:solidFill>
                <a:latin typeface="+mn-lt"/>
              </a:rPr>
              <a:t>Reduce </a:t>
            </a:r>
            <a:r>
              <a:rPr lang="en-AU" sz="900" b="0">
                <a:solidFill>
                  <a:schemeClr val="tx1"/>
                </a:solidFill>
                <a:latin typeface="+mn-lt"/>
              </a:rPr>
              <a:t>operational and capital costs</a:t>
            </a:r>
            <a:endParaRPr lang="en-GB" sz="900" b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endParaRPr lang="en-AU" sz="900" b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AU" sz="900">
                <a:solidFill>
                  <a:schemeClr val="tx1"/>
                </a:solidFill>
                <a:latin typeface="+mn-lt"/>
              </a:rPr>
              <a:t>Control your building </a:t>
            </a:r>
            <a:r>
              <a:rPr lang="en-AU" sz="900" b="0">
                <a:solidFill>
                  <a:schemeClr val="tx1"/>
                </a:solidFill>
                <a:latin typeface="+mn-lt"/>
              </a:rPr>
              <a:t>operations from a single user interface</a:t>
            </a:r>
            <a:endParaRPr lang="en-GB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0838" y="5214944"/>
            <a:ext cx="6275179" cy="6937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AU" sz="1800" b="0">
                <a:solidFill>
                  <a:schemeClr val="tx1"/>
                </a:solidFill>
                <a:latin typeface="+mj-lt"/>
              </a:rPr>
              <a:t>What happens next?</a:t>
            </a:r>
          </a:p>
          <a:p>
            <a:pPr>
              <a:lnSpc>
                <a:spcPct val="100000"/>
              </a:lnSpc>
            </a:pP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Switch's </a:t>
            </a:r>
            <a:r>
              <a:rPr lang="en-AU" sz="1100">
                <a:solidFill>
                  <a:schemeClr val="bg1">
                    <a:lumMod val="65000"/>
                  </a:schemeClr>
                </a:solidFill>
                <a:latin typeface="+mj-lt"/>
              </a:rPr>
              <a:t>Engineering Services team</a:t>
            </a: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 will collaborate </a:t>
            </a:r>
            <a:r>
              <a:rPr lang="en-AU" sz="1100">
                <a:solidFill>
                  <a:schemeClr val="bg1">
                    <a:lumMod val="65000"/>
                  </a:schemeClr>
                </a:solidFill>
                <a:latin typeface="+mj-lt"/>
              </a:rPr>
              <a:t>with your site </a:t>
            </a: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and</a:t>
            </a:r>
            <a:r>
              <a:rPr lang="en-AU" sz="1100">
                <a:solidFill>
                  <a:schemeClr val="bg1">
                    <a:lumMod val="65000"/>
                  </a:schemeClr>
                </a:solidFill>
                <a:latin typeface="+mj-lt"/>
              </a:rPr>
              <a:t> leadership teams </a:t>
            </a: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to:</a:t>
            </a:r>
            <a:endParaRPr lang="en-GB" sz="1100" b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70838" y="5977467"/>
            <a:ext cx="1775513" cy="27939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 lvl="0">
              <a:lnSpc>
                <a:spcPct val="150000"/>
              </a:lnSpc>
            </a:pPr>
            <a:r>
              <a:rPr lang="en-AU" sz="1100">
                <a:solidFill>
                  <a:schemeClr val="bg1">
                    <a:lumMod val="75000"/>
                  </a:schemeClr>
                </a:solidFill>
                <a:latin typeface="+mn-lt"/>
              </a:rPr>
              <a:t>1 </a:t>
            </a:r>
            <a:r>
              <a:rPr lang="en-AU" sz="1100">
                <a:solidFill>
                  <a:schemeClr val="tx1"/>
                </a:solidFill>
              </a:rPr>
              <a:t>Integrate</a:t>
            </a:r>
            <a:endParaRPr lang="en-AU" sz="110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AU" sz="800" b="0">
                <a:solidFill>
                  <a:schemeClr val="tx1"/>
                </a:solidFill>
                <a:latin typeface="+mn-lt"/>
              </a:rPr>
              <a:t>Install a Switch IoT appliance in your building to </a:t>
            </a:r>
            <a:r>
              <a:rPr lang="en-AU" sz="800">
                <a:solidFill>
                  <a:schemeClr val="tx1"/>
                </a:solidFill>
                <a:latin typeface="+mn-lt"/>
              </a:rPr>
              <a:t>discover all relevant data points</a:t>
            </a:r>
            <a:r>
              <a:rPr lang="en-AU" sz="800" b="0">
                <a:solidFill>
                  <a:schemeClr val="tx1"/>
                </a:solidFill>
                <a:latin typeface="+mn-lt"/>
              </a:rPr>
              <a:t> in your BMS.</a:t>
            </a:r>
            <a:r>
              <a:rPr lang="en-US" sz="800" b="0">
                <a:solidFill>
                  <a:schemeClr val="tx1"/>
                </a:solidFill>
                <a:latin typeface="+mn-lt"/>
              </a:rPr>
              <a:t> </a:t>
            </a:r>
            <a:endParaRPr lang="en-AU" sz="80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AU" sz="100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AU" sz="100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AU" sz="110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en-AU" sz="1100">
                <a:solidFill>
                  <a:schemeClr val="tx1"/>
                </a:solidFill>
              </a:rPr>
              <a:t>Deploy</a:t>
            </a:r>
            <a:endParaRPr lang="en-GB" sz="110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AU" sz="800" b="0">
                <a:solidFill>
                  <a:schemeClr val="tx1"/>
                </a:solidFill>
                <a:latin typeface="+mn-lt"/>
              </a:rPr>
              <a:t>Define customized Smart Alerts that </a:t>
            </a:r>
            <a:r>
              <a:rPr lang="en-AU" sz="800">
                <a:solidFill>
                  <a:schemeClr val="tx1"/>
                </a:solidFill>
                <a:latin typeface="+mn-lt"/>
              </a:rPr>
              <a:t>trigger low, medium and high severity alarms </a:t>
            </a:r>
            <a:r>
              <a:rPr lang="en-AU" sz="800" b="0">
                <a:solidFill>
                  <a:schemeClr val="tx1"/>
                </a:solidFill>
                <a:latin typeface="+mn-lt"/>
              </a:rPr>
              <a:t>when building operations deviate from your desired conditions. Trigger email notifications as needed</a:t>
            </a:r>
            <a:r>
              <a:rPr lang="en-US" sz="800" b="0">
                <a:solidFill>
                  <a:schemeClr val="tx1"/>
                </a:solidFill>
                <a:latin typeface="+mn-lt"/>
              </a:rPr>
              <a:t>.</a:t>
            </a:r>
            <a:endParaRPr lang="en-GB" sz="800" b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GB" sz="800" b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1" t="-16931" r="-3" b="-2"/>
          <a:stretch/>
        </p:blipFill>
        <p:spPr>
          <a:xfrm>
            <a:off x="5031255" y="382743"/>
            <a:ext cx="1514762" cy="17611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06862" y="8872612"/>
            <a:ext cx="1548822" cy="170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506" b="0" i="0" u="none" strike="noStrike" kern="1200" baseline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Switch Automation 2019 © All Rights Reserved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7212" y="6224832"/>
            <a:ext cx="2576259" cy="1570043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4724493" y="6054713"/>
            <a:ext cx="1858765" cy="26254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 lvl="0">
              <a:lnSpc>
                <a:spcPct val="150000"/>
              </a:lnSpc>
            </a:pPr>
            <a:r>
              <a:rPr lang="en-AU" sz="1100">
                <a:solidFill>
                  <a:schemeClr val="bg1">
                    <a:lumMod val="75000"/>
                  </a:schemeClr>
                </a:solidFill>
                <a:latin typeface="+mn-lt"/>
              </a:rPr>
              <a:t>3 </a:t>
            </a:r>
            <a:r>
              <a:rPr lang="en-AU" sz="1100">
                <a:solidFill>
                  <a:schemeClr val="tx1"/>
                </a:solidFill>
              </a:rPr>
              <a:t>Onboard</a:t>
            </a:r>
            <a:endParaRPr lang="en-AU" sz="110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AU" sz="800" b="0">
                <a:solidFill>
                  <a:schemeClr val="tx1"/>
                </a:solidFill>
                <a:latin typeface="+mn-lt"/>
              </a:rPr>
              <a:t>Train your team to use the Platform to </a:t>
            </a:r>
            <a:r>
              <a:rPr lang="en-AU" sz="800">
                <a:solidFill>
                  <a:schemeClr val="tx1"/>
                </a:solidFill>
                <a:latin typeface="+mn-lt"/>
              </a:rPr>
              <a:t>view real-time building data; </a:t>
            </a:r>
            <a:r>
              <a:rPr lang="en-AU" sz="800" b="0">
                <a:solidFill>
                  <a:schemeClr val="tx1"/>
                </a:solidFill>
                <a:latin typeface="+mn-lt"/>
              </a:rPr>
              <a:t>create</a:t>
            </a:r>
            <a:r>
              <a:rPr lang="en-AU" sz="800">
                <a:solidFill>
                  <a:schemeClr val="tx1"/>
                </a:solidFill>
                <a:latin typeface="+mn-lt"/>
              </a:rPr>
              <a:t> relevant dashboards</a:t>
            </a:r>
            <a:r>
              <a:rPr lang="en-AU" sz="800" b="0">
                <a:solidFill>
                  <a:schemeClr val="tx1"/>
                </a:solidFill>
                <a:latin typeface="+mn-lt"/>
              </a:rPr>
              <a:t>; </a:t>
            </a:r>
            <a:r>
              <a:rPr lang="en-AU" sz="800">
                <a:solidFill>
                  <a:schemeClr val="tx1"/>
                </a:solidFill>
                <a:latin typeface="+mn-lt"/>
              </a:rPr>
              <a:t>identify improvement opportunities </a:t>
            </a:r>
            <a:r>
              <a:rPr lang="en-AU" sz="800" b="0">
                <a:solidFill>
                  <a:schemeClr val="tx1"/>
                </a:solidFill>
                <a:latin typeface="+mn-lt"/>
              </a:rPr>
              <a:t>and </a:t>
            </a:r>
            <a:r>
              <a:rPr lang="en-AU" sz="800">
                <a:solidFill>
                  <a:schemeClr val="tx1"/>
                </a:solidFill>
                <a:latin typeface="+mn-lt"/>
              </a:rPr>
              <a:t>diagnose root causes</a:t>
            </a:r>
            <a:r>
              <a:rPr lang="en-AU" sz="800" b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lnSpc>
                <a:spcPct val="150000"/>
              </a:lnSpc>
            </a:pPr>
            <a:endParaRPr lang="en-AU" sz="80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AU" sz="800">
              <a:solidFill>
                <a:schemeClr val="tx1"/>
              </a:solidFill>
              <a:latin typeface="+mn-lt"/>
            </a:endParaRPr>
          </a:p>
          <a:p>
            <a:pPr lvl="0">
              <a:lnSpc>
                <a:spcPct val="150000"/>
              </a:lnSpc>
            </a:pPr>
            <a:r>
              <a:rPr lang="en-AU" sz="1100">
                <a:solidFill>
                  <a:schemeClr val="bg1">
                    <a:lumMod val="75000"/>
                  </a:schemeClr>
                </a:solidFill>
              </a:rPr>
              <a:t>4 </a:t>
            </a:r>
            <a:r>
              <a:rPr lang="en-AU" sz="1100">
                <a:solidFill>
                  <a:schemeClr val="tx1"/>
                </a:solidFill>
              </a:rPr>
              <a:t>Identify &amp; Prioritize </a:t>
            </a:r>
            <a:endParaRPr lang="en-AU" sz="110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AU" sz="80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Analyze </a:t>
            </a:r>
            <a:r>
              <a:rPr lang="en-AU" sz="800" b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and</a:t>
            </a:r>
            <a:r>
              <a:rPr lang="en-AU" sz="80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 prioritize</a:t>
            </a:r>
            <a:r>
              <a:rPr lang="en-AU" sz="800" b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 opportunities based on urgency and </a:t>
            </a:r>
            <a:r>
              <a:rPr lang="en-AU" sz="80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cost-savings. </a:t>
            </a:r>
            <a:r>
              <a:rPr lang="en-AU" sz="800" b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Use data to </a:t>
            </a:r>
            <a:r>
              <a:rPr lang="en-AU" sz="80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hold vendors accountable </a:t>
            </a:r>
            <a:r>
              <a:rPr lang="en-AU" sz="800" b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for paid work. </a:t>
            </a:r>
          </a:p>
          <a:p>
            <a:pPr>
              <a:lnSpc>
                <a:spcPct val="150000"/>
              </a:lnSpc>
            </a:pPr>
            <a:r>
              <a:rPr lang="en-GB" sz="80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 </a:t>
            </a:r>
            <a:endParaRPr lang="en-AU" sz="800">
              <a:solidFill>
                <a:schemeClr val="tx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57325" y="7405295"/>
            <a:ext cx="2187470" cy="20500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 lvl="0">
              <a:lnSpc>
                <a:spcPct val="150000"/>
              </a:lnSpc>
            </a:pPr>
            <a:endParaRPr lang="en-AU" sz="8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543" y="3213558"/>
            <a:ext cx="486300" cy="1669875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>
                <a:solidFill>
                  <a:schemeClr val="bg1">
                    <a:lumMod val="85000"/>
                  </a:schemeClr>
                </a:solidFill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bg1">
                    <a:lumMod val="85000"/>
                  </a:schemeClr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bg1">
                    <a:lumMod val="85000"/>
                  </a:schemeClr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03840" y="3157713"/>
            <a:ext cx="486300" cy="1669875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>
                <a:solidFill>
                  <a:schemeClr val="bg1">
                    <a:lumMod val="85000"/>
                  </a:schemeClr>
                </a:solidFill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bg1">
                    <a:lumMod val="85000"/>
                  </a:schemeClr>
                </a:solidFill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bg1">
                    <a:lumMod val="85000"/>
                  </a:schemeClr>
                </a:solidFill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6" name="Arc 5"/>
          <p:cNvSpPr/>
          <p:nvPr/>
        </p:nvSpPr>
        <p:spPr>
          <a:xfrm>
            <a:off x="569890" y="5842080"/>
            <a:ext cx="1514168" cy="1032387"/>
          </a:xfrm>
          <a:prstGeom prst="arc">
            <a:avLst/>
          </a:prstGeom>
          <a:ln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7795169">
            <a:off x="1658045" y="7301237"/>
            <a:ext cx="1537745" cy="748720"/>
          </a:xfrm>
          <a:prstGeom prst="arc">
            <a:avLst/>
          </a:prstGeom>
          <a:ln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BAA2A1DC-C4AB-4A18-AA4C-140792873AF3}"/>
              </a:ext>
            </a:extLst>
          </p:cNvPr>
          <p:cNvSpPr/>
          <p:nvPr/>
        </p:nvSpPr>
        <p:spPr>
          <a:xfrm rot="18424067">
            <a:off x="3936509" y="6234055"/>
            <a:ext cx="1292978" cy="623669"/>
          </a:xfrm>
          <a:prstGeom prst="arc">
            <a:avLst/>
          </a:prstGeom>
          <a:ln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DAF5AF15-5A5F-4CFB-8162-03DD2573D8E8}"/>
              </a:ext>
            </a:extLst>
          </p:cNvPr>
          <p:cNvSpPr/>
          <p:nvPr/>
        </p:nvSpPr>
        <p:spPr>
          <a:xfrm rot="10800000">
            <a:off x="3887036" y="7314385"/>
            <a:ext cx="1160956" cy="1032387"/>
          </a:xfrm>
          <a:prstGeom prst="arc">
            <a:avLst/>
          </a:prstGeom>
          <a:ln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5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4214220"/>
            <a:ext cx="6858000" cy="2678193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70838" y="57652"/>
            <a:ext cx="6439244" cy="6937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AU" sz="1800" b="0">
                <a:solidFill>
                  <a:schemeClr val="tx1"/>
                </a:solidFill>
                <a:latin typeface="+mj-lt"/>
              </a:rPr>
              <a:t>Success Stories</a:t>
            </a:r>
          </a:p>
          <a:p>
            <a:pPr>
              <a:lnSpc>
                <a:spcPct val="100000"/>
              </a:lnSpc>
            </a:pP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While each building is unique, we work with all of our customers to </a:t>
            </a:r>
            <a:r>
              <a:rPr lang="en-AU" sz="1100">
                <a:solidFill>
                  <a:schemeClr val="bg1">
                    <a:lumMod val="65000"/>
                  </a:schemeClr>
                </a:solidFill>
                <a:latin typeface="+mj-lt"/>
              </a:rPr>
              <a:t>save operational costs and increase team efficiency.</a:t>
            </a: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 We look forward to </a:t>
            </a:r>
            <a:r>
              <a:rPr lang="en-AU" sz="1100">
                <a:solidFill>
                  <a:schemeClr val="bg1">
                    <a:lumMod val="65000"/>
                  </a:schemeClr>
                </a:solidFill>
                <a:latin typeface="+mj-lt"/>
              </a:rPr>
              <a:t>working with you </a:t>
            </a:r>
            <a:r>
              <a:rPr lang="en-AU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to replicate these types of wins at your sites:</a:t>
            </a:r>
            <a:r>
              <a:rPr lang="en-GB" sz="1100" b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44544" y="1186786"/>
            <a:ext cx="3165538" cy="245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563"/>
              </a:spcAft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Site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: Class-A Office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  <a:p>
            <a:pPr>
              <a:lnSpc>
                <a:spcPct val="150000"/>
              </a:lnSpc>
              <a:spcAft>
                <a:spcPts val="563"/>
              </a:spcAft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Discovery: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 Common hot water supply temps 5+ degrees colder than individual boiler leaving temps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  <a:p>
            <a:pPr>
              <a:lnSpc>
                <a:spcPct val="150000"/>
              </a:lnSpc>
              <a:spcAft>
                <a:spcPts val="563"/>
              </a:spcAft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Root Cause: 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Open boiler isolation valves left over from a testing and balancing (TAB) sequence that was inadvertently left in place after commissioning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  <a:p>
            <a:pPr>
              <a:lnSpc>
                <a:spcPct val="150000"/>
              </a:lnSpc>
              <a:spcAft>
                <a:spcPts val="563"/>
              </a:spcAft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Repair: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 Adjusted control sequences with simple changes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  <a:p>
            <a:pPr>
              <a:lnSpc>
                <a:spcPct val="150000"/>
              </a:lnSpc>
              <a:spcAft>
                <a:spcPts val="563"/>
              </a:spcAft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Result: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 $20,000 annual savings in AHU, pump and boiler operation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4" r="8432"/>
          <a:stretch/>
        </p:blipFill>
        <p:spPr>
          <a:xfrm>
            <a:off x="270838" y="1186786"/>
            <a:ext cx="3154150" cy="245577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1" r="5971" b="11498"/>
          <a:stretch/>
        </p:blipFill>
        <p:spPr>
          <a:xfrm>
            <a:off x="3572668" y="4544365"/>
            <a:ext cx="3085774" cy="190076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44605" y="4360781"/>
            <a:ext cx="3206616" cy="2267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Site: 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Shopping Mall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  <a:p>
            <a:pPr lvl="0">
              <a:lnSpc>
                <a:spcPct val="200000"/>
              </a:lnSpc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Discovery: 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Widespread</a:t>
            </a:r>
            <a:r>
              <a:rPr lang="en-US" sz="900" b="1"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cold space temperatures</a:t>
            </a:r>
            <a:r>
              <a:rPr lang="en-US" sz="900" b="1">
                <a:latin typeface="Roboto" charset="0"/>
                <a:ea typeface="Roboto" charset="0"/>
                <a:cs typeface="Roboto" charset="0"/>
              </a:rPr>
              <a:t> 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  <a:p>
            <a:pPr lvl="0">
              <a:lnSpc>
                <a:spcPct val="200000"/>
              </a:lnSpc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Root Cause: 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Control failures from the BMS – controllers, units and components were offline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  <a:p>
            <a:pPr lvl="0">
              <a:lnSpc>
                <a:spcPct val="200000"/>
              </a:lnSpc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Repair: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 Quickly restored basic functionality to 30% of RTUs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  <a:p>
            <a:pPr lvl="0">
              <a:lnSpc>
                <a:spcPct val="200000"/>
              </a:lnSpc>
            </a:pPr>
            <a:r>
              <a:rPr lang="en-US" sz="900" b="1">
                <a:latin typeface="Roboto" charset="0"/>
                <a:ea typeface="Roboto" charset="0"/>
                <a:cs typeface="Roboto" charset="0"/>
              </a:rPr>
              <a:t>The Result: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 60% improvement in occupant and tenant comfort (i.e. amount of time within </a:t>
            </a:r>
            <a:r>
              <a:rPr lang="en-US" sz="900" err="1">
                <a:latin typeface="Roboto" charset="0"/>
                <a:ea typeface="Roboto" charset="0"/>
                <a:cs typeface="Roboto" charset="0"/>
              </a:rPr>
              <a:t>setpoint</a:t>
            </a:r>
            <a:r>
              <a:rPr lang="en-US" sz="900">
                <a:latin typeface="Roboto" charset="0"/>
                <a:ea typeface="Roboto" charset="0"/>
                <a:cs typeface="Roboto" charset="0"/>
              </a:rPr>
              <a:t> ranges)</a:t>
            </a:r>
            <a:endParaRPr lang="en-GB" sz="900">
              <a:latin typeface="Roboto" charset="0"/>
              <a:ea typeface="Roboto" charset="0"/>
              <a:cs typeface="Roboto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1" t="-16931" r="-3" b="-2"/>
          <a:stretch/>
        </p:blipFill>
        <p:spPr>
          <a:xfrm>
            <a:off x="5115555" y="8759840"/>
            <a:ext cx="1514762" cy="176115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46497" y="7040743"/>
            <a:ext cx="8258020" cy="6937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Roboto Bold Condensed" charset="0"/>
                <a:ea typeface="Roboto Bold Condensed" charset="0"/>
                <a:cs typeface="Roboto Bold Condensed" charset="0"/>
              </a:defRPr>
            </a:lvl1pPr>
          </a:lstStyle>
          <a:p>
            <a:r>
              <a:rPr lang="en-AU" sz="1000">
                <a:solidFill>
                  <a:schemeClr val="tx1"/>
                </a:solidFill>
              </a:rPr>
              <a:t>Questions?</a:t>
            </a:r>
            <a:endParaRPr lang="en-GB" sz="1000">
              <a:solidFill>
                <a:schemeClr val="tx1"/>
              </a:solidFill>
            </a:endParaRPr>
          </a:p>
          <a:p>
            <a:r>
              <a:rPr lang="en-AU" sz="1000">
                <a:solidFill>
                  <a:schemeClr val="tx1"/>
                </a:solidFill>
              </a:rPr>
              <a:t>Send us a message and we’ll help you make the most of the Switch Platform!</a:t>
            </a:r>
          </a:p>
          <a:p>
            <a:r>
              <a:rPr lang="en-AU" sz="1000" u="sng">
                <a:solidFill>
                  <a:schemeClr val="bg2"/>
                </a:solidFill>
                <a:hlinkClick r:id="rId6"/>
              </a:rPr>
              <a:t>helpdesk@switchautomation.com</a:t>
            </a:r>
            <a:endParaRPr lang="en-GB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6920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Switch Automation 2016 1">
      <a:dk1>
        <a:srgbClr val="253238"/>
      </a:dk1>
      <a:lt1>
        <a:srgbClr val="FFFFFF"/>
      </a:lt1>
      <a:dk2>
        <a:srgbClr val="C0D736"/>
      </a:dk2>
      <a:lt2>
        <a:srgbClr val="0288D1"/>
      </a:lt2>
      <a:accent1>
        <a:srgbClr val="455A65"/>
      </a:accent1>
      <a:accent2>
        <a:srgbClr val="7F7F80"/>
      </a:accent2>
      <a:accent3>
        <a:srgbClr val="5E6B73"/>
      </a:accent3>
      <a:accent4>
        <a:srgbClr val="253238"/>
      </a:accent4>
      <a:accent5>
        <a:srgbClr val="C0D736"/>
      </a:accent5>
      <a:accent6>
        <a:srgbClr val="FFFFFF"/>
      </a:accent6>
      <a:hlink>
        <a:srgbClr val="C0D736"/>
      </a:hlink>
      <a:folHlink>
        <a:srgbClr val="C0D736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port Template 16-9 Dark and Light" id="{3814FB05-7E36-EB44-805B-7EC105C7F61E}" vid="{4126B822-23A3-4E4F-8307-0B08AE4AF2B2}"/>
    </a:ext>
  </a:extLst>
</a:theme>
</file>

<file path=ppt/theme/theme2.xml><?xml version="1.0" encoding="utf-8"?>
<a:theme xmlns:a="http://schemas.openxmlformats.org/drawingml/2006/main" name="1_Office Theme">
  <a:themeElements>
    <a:clrScheme name="Switch Automation 2016 1">
      <a:dk1>
        <a:srgbClr val="253238"/>
      </a:dk1>
      <a:lt1>
        <a:srgbClr val="FFFFFF"/>
      </a:lt1>
      <a:dk2>
        <a:srgbClr val="C0D736"/>
      </a:dk2>
      <a:lt2>
        <a:srgbClr val="0288D1"/>
      </a:lt2>
      <a:accent1>
        <a:srgbClr val="455A65"/>
      </a:accent1>
      <a:accent2>
        <a:srgbClr val="7F7F80"/>
      </a:accent2>
      <a:accent3>
        <a:srgbClr val="5E6B73"/>
      </a:accent3>
      <a:accent4>
        <a:srgbClr val="253238"/>
      </a:accent4>
      <a:accent5>
        <a:srgbClr val="C0D736"/>
      </a:accent5>
      <a:accent6>
        <a:srgbClr val="FFFFFF"/>
      </a:accent6>
      <a:hlink>
        <a:srgbClr val="C0D736"/>
      </a:hlink>
      <a:folHlink>
        <a:srgbClr val="C0D736"/>
      </a:folHlink>
    </a:clrScheme>
    <a:fontScheme name="Switch Style">
      <a:majorFont>
        <a:latin typeface="Roboto Cn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port Template 16-9 Dark and Light" id="{3814FB05-7E36-EB44-805B-7EC105C7F61E}" vid="{9752FCB4-1971-5946-94EE-71425F17D9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Added xmlns="6936d098-ffc4-4af3-bbf5-bcb3aec4f3e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A7367F4F3D744AE3F053ABC96790F" ma:contentTypeVersion="13" ma:contentTypeDescription="Create a new document." ma:contentTypeScope="" ma:versionID="812108966a0ec48fd9d5d1b5ec216240">
  <xsd:schema xmlns:xsd="http://www.w3.org/2001/XMLSchema" xmlns:xs="http://www.w3.org/2001/XMLSchema" xmlns:p="http://schemas.microsoft.com/office/2006/metadata/properties" xmlns:ns2="6936d098-ffc4-4af3-bbf5-bcb3aec4f3ee" xmlns:ns3="e741e941-27bf-4b26-a6e5-20d8d880c5f5" targetNamespace="http://schemas.microsoft.com/office/2006/metadata/properties" ma:root="true" ma:fieldsID="2f534e7874e3ea88afb063ac0d9f6e26" ns2:_="" ns3:_="">
    <xsd:import namespace="6936d098-ffc4-4af3-bbf5-bcb3aec4f3ee"/>
    <xsd:import namespace="e741e941-27bf-4b26-a6e5-20d8d880c5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Date_x0020_Added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36d098-ffc4-4af3-bbf5-bcb3aec4f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Date_x0020_Added" ma:index="18" nillable="true" ma:displayName="Date Added" ma:format="DateOnly" ma:internalName="Date_x0020_Added">
      <xsd:simpleType>
        <xsd:restriction base="dms:DateTim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41e941-27bf-4b26-a6e5-20d8d880c5f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938B55-11A3-45C2-9DF4-0C0DFCCEE5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A29844-C843-4245-A66B-88E5D9B7C4C3}">
  <ds:schemaRefs>
    <ds:schemaRef ds:uri="http://purl.org/dc/dcmitype/"/>
    <ds:schemaRef ds:uri="e741e941-27bf-4b26-a6e5-20d8d880c5f5"/>
    <ds:schemaRef ds:uri="http://schemas.microsoft.com/office/2006/metadata/properties"/>
    <ds:schemaRef ds:uri="6936d098-ffc4-4af3-bbf5-bcb3aec4f3ee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7C8FCEA-785E-4012-8933-62CC2FADBA43}">
  <ds:schemaRefs>
    <ds:schemaRef ds:uri="6936d098-ffc4-4af3-bbf5-bcb3aec4f3ee"/>
    <ds:schemaRef ds:uri="e741e941-27bf-4b26-a6e5-20d8d880c5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Letter Paper (8.5x11 in)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Courier New</vt:lpstr>
      <vt:lpstr>Roboto</vt:lpstr>
      <vt:lpstr>Roboto Bold Condensed</vt:lpstr>
      <vt:lpstr>Roboto Cn</vt:lpstr>
      <vt:lpstr>2_Office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ANALYTICS &amp; INSIGHTS FOR RETAIL’S DIGITAL TRANSFORMATION</dc:title>
  <dc:creator>Laure Salou</dc:creator>
  <cp:lastModifiedBy>Andrew Bell</cp:lastModifiedBy>
  <cp:revision>2</cp:revision>
  <cp:lastPrinted>2017-08-24T19:55:16Z</cp:lastPrinted>
  <dcterms:created xsi:type="dcterms:W3CDTF">2017-06-27T01:42:31Z</dcterms:created>
  <dcterms:modified xsi:type="dcterms:W3CDTF">2020-07-22T18:43:03Z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0x01010038CA7367F4F3D744AE3F053ABC96790F</vt:lpwstr>
  </property>
  <property fmtid="{D5CDD505-2E9C-101B-9397-08002B2CF9AE}" pid="3" name="AuthorIds_UIVersion_512">
    <vt:lpwstr>12</vt:lpwstr>
  </property>
</Properties>
</file>